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xfrm>
            <a:off x="119359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xfrm>
            <a:off x="24202" y="85151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xfrm>
            <a:off x="40061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18" name="本文レベル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xfrm>
            <a:off x="55921" y="66163"/>
            <a:ext cx="414682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7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xfrm>
            <a:off x="40062" y="66163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タイトルテキスト"/>
          <p:cNvSpPr txBox="1"/>
          <p:nvPr>
            <p:ph type="title"/>
          </p:nvPr>
        </p:nvSpPr>
        <p:spPr>
          <a:xfrm>
            <a:off x="8929" y="-15479"/>
            <a:ext cx="12986942" cy="9784558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36" name="スライド番号"/>
          <p:cNvSpPr txBox="1"/>
          <p:nvPr>
            <p:ph type="sldNum" sz="quarter" idx="2"/>
          </p:nvPr>
        </p:nvSpPr>
        <p:spPr>
          <a:xfrm>
            <a:off x="8342" y="5343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 - タイトルとコンテン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四角形"/>
          <p:cNvSpPr/>
          <p:nvPr/>
        </p:nvSpPr>
        <p:spPr>
          <a:xfrm>
            <a:off x="0" y="0"/>
            <a:ext cx="13233400" cy="99314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63636"/>
              </a:gs>
            </a:gsLst>
            <a:lin ang="540000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1295400">
              <a:buClr>
                <a:srgbClr val="000000"/>
              </a:buClr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grpSp>
        <p:nvGrpSpPr>
          <p:cNvPr id="186" name="グループ"/>
          <p:cNvGrpSpPr/>
          <p:nvPr/>
        </p:nvGrpSpPr>
        <p:grpSpPr>
          <a:xfrm>
            <a:off x="11811000" y="9105900"/>
            <a:ext cx="889000" cy="368300"/>
            <a:chOff x="0" y="0"/>
            <a:chExt cx="889000" cy="368300"/>
          </a:xfrm>
        </p:grpSpPr>
        <p:sp>
          <p:nvSpPr>
            <p:cNvPr id="144" name="四角形"/>
            <p:cNvSpPr/>
            <p:nvPr/>
          </p:nvSpPr>
          <p:spPr>
            <a:xfrm>
              <a:off x="508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5" name="四角形"/>
            <p:cNvSpPr/>
            <p:nvPr/>
          </p:nvSpPr>
          <p:spPr>
            <a:xfrm>
              <a:off x="50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6" name="四角形"/>
            <p:cNvSpPr/>
            <p:nvPr/>
          </p:nvSpPr>
          <p:spPr>
            <a:xfrm>
              <a:off x="50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7" name="四角形"/>
            <p:cNvSpPr/>
            <p:nvPr/>
          </p:nvSpPr>
          <p:spPr>
            <a:xfrm>
              <a:off x="50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8" name="四角形"/>
            <p:cNvSpPr/>
            <p:nvPr/>
          </p:nvSpPr>
          <p:spPr>
            <a:xfrm>
              <a:off x="508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49" name="四角形"/>
            <p:cNvSpPr/>
            <p:nvPr/>
          </p:nvSpPr>
          <p:spPr>
            <a:xfrm>
              <a:off x="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0" name="四角形"/>
            <p:cNvSpPr/>
            <p:nvPr/>
          </p:nvSpPr>
          <p:spPr>
            <a:xfrm>
              <a:off x="508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1" name="四角形"/>
            <p:cNvSpPr/>
            <p:nvPr/>
          </p:nvSpPr>
          <p:spPr>
            <a:xfrm>
              <a:off x="1651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2" name="四角形"/>
            <p:cNvSpPr/>
            <p:nvPr/>
          </p:nvSpPr>
          <p:spPr>
            <a:xfrm>
              <a:off x="1651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3" name="四角形"/>
            <p:cNvSpPr/>
            <p:nvPr/>
          </p:nvSpPr>
          <p:spPr>
            <a:xfrm>
              <a:off x="1651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4" name="四角形"/>
            <p:cNvSpPr/>
            <p:nvPr/>
          </p:nvSpPr>
          <p:spPr>
            <a:xfrm>
              <a:off x="1651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5" name="四角形"/>
            <p:cNvSpPr/>
            <p:nvPr/>
          </p:nvSpPr>
          <p:spPr>
            <a:xfrm>
              <a:off x="2667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6" name="四角形"/>
            <p:cNvSpPr/>
            <p:nvPr/>
          </p:nvSpPr>
          <p:spPr>
            <a:xfrm>
              <a:off x="2667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7" name="四角形"/>
            <p:cNvSpPr/>
            <p:nvPr/>
          </p:nvSpPr>
          <p:spPr>
            <a:xfrm>
              <a:off x="2667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8" name="四角形"/>
            <p:cNvSpPr/>
            <p:nvPr/>
          </p:nvSpPr>
          <p:spPr>
            <a:xfrm>
              <a:off x="330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59" name="四角形"/>
            <p:cNvSpPr/>
            <p:nvPr/>
          </p:nvSpPr>
          <p:spPr>
            <a:xfrm>
              <a:off x="381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0" name="四角形"/>
            <p:cNvSpPr/>
            <p:nvPr/>
          </p:nvSpPr>
          <p:spPr>
            <a:xfrm>
              <a:off x="3810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1" name="四角形"/>
            <p:cNvSpPr/>
            <p:nvPr/>
          </p:nvSpPr>
          <p:spPr>
            <a:xfrm>
              <a:off x="3810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2" name="四角形"/>
            <p:cNvSpPr/>
            <p:nvPr/>
          </p:nvSpPr>
          <p:spPr>
            <a:xfrm>
              <a:off x="330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3" name="四角形"/>
            <p:cNvSpPr/>
            <p:nvPr/>
          </p:nvSpPr>
          <p:spPr>
            <a:xfrm>
              <a:off x="2667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4" name="四角形"/>
            <p:cNvSpPr/>
            <p:nvPr/>
          </p:nvSpPr>
          <p:spPr>
            <a:xfrm>
              <a:off x="3810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5" name="四角形"/>
            <p:cNvSpPr/>
            <p:nvPr/>
          </p:nvSpPr>
          <p:spPr>
            <a:xfrm>
              <a:off x="381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6" name="四角形"/>
            <p:cNvSpPr/>
            <p:nvPr/>
          </p:nvSpPr>
          <p:spPr>
            <a:xfrm>
              <a:off x="330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7" name="四角形"/>
            <p:cNvSpPr/>
            <p:nvPr/>
          </p:nvSpPr>
          <p:spPr>
            <a:xfrm>
              <a:off x="431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8" name="四角形"/>
            <p:cNvSpPr/>
            <p:nvPr/>
          </p:nvSpPr>
          <p:spPr>
            <a:xfrm>
              <a:off x="4953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69" name="四角形"/>
            <p:cNvSpPr/>
            <p:nvPr/>
          </p:nvSpPr>
          <p:spPr>
            <a:xfrm>
              <a:off x="5969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0" name="四角形"/>
            <p:cNvSpPr/>
            <p:nvPr/>
          </p:nvSpPr>
          <p:spPr>
            <a:xfrm>
              <a:off x="5969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1" name="四角形"/>
            <p:cNvSpPr/>
            <p:nvPr/>
          </p:nvSpPr>
          <p:spPr>
            <a:xfrm>
              <a:off x="5969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2" name="四角形"/>
            <p:cNvSpPr/>
            <p:nvPr/>
          </p:nvSpPr>
          <p:spPr>
            <a:xfrm>
              <a:off x="5461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3" name="四角形"/>
            <p:cNvSpPr/>
            <p:nvPr/>
          </p:nvSpPr>
          <p:spPr>
            <a:xfrm>
              <a:off x="5969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4" name="四角形"/>
            <p:cNvSpPr/>
            <p:nvPr/>
          </p:nvSpPr>
          <p:spPr>
            <a:xfrm>
              <a:off x="5969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5" name="四角形"/>
            <p:cNvSpPr/>
            <p:nvPr/>
          </p:nvSpPr>
          <p:spPr>
            <a:xfrm>
              <a:off x="596900" y="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6" name="四角形"/>
            <p:cNvSpPr/>
            <p:nvPr/>
          </p:nvSpPr>
          <p:spPr>
            <a:xfrm>
              <a:off x="7112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7" name="四角形"/>
            <p:cNvSpPr/>
            <p:nvPr/>
          </p:nvSpPr>
          <p:spPr>
            <a:xfrm>
              <a:off x="7112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8" name="四角形"/>
            <p:cNvSpPr/>
            <p:nvPr/>
          </p:nvSpPr>
          <p:spPr>
            <a:xfrm>
              <a:off x="7112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79" name="四角形"/>
            <p:cNvSpPr/>
            <p:nvPr/>
          </p:nvSpPr>
          <p:spPr>
            <a:xfrm>
              <a:off x="711200" y="2667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0" name="四角形"/>
            <p:cNvSpPr/>
            <p:nvPr/>
          </p:nvSpPr>
          <p:spPr>
            <a:xfrm>
              <a:off x="711200" y="3175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1" name="四角形"/>
            <p:cNvSpPr/>
            <p:nvPr/>
          </p:nvSpPr>
          <p:spPr>
            <a:xfrm>
              <a:off x="7620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2" name="四角形"/>
            <p:cNvSpPr/>
            <p:nvPr/>
          </p:nvSpPr>
          <p:spPr>
            <a:xfrm>
              <a:off x="812800" y="1016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3" name="四角形"/>
            <p:cNvSpPr/>
            <p:nvPr/>
          </p:nvSpPr>
          <p:spPr>
            <a:xfrm>
              <a:off x="812800" y="1651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4" name="四角形"/>
            <p:cNvSpPr/>
            <p:nvPr/>
          </p:nvSpPr>
          <p:spPr>
            <a:xfrm>
              <a:off x="8128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185" name="四角形"/>
            <p:cNvSpPr/>
            <p:nvPr/>
          </p:nvSpPr>
          <p:spPr>
            <a:xfrm>
              <a:off x="762000" y="215900"/>
              <a:ext cx="76200" cy="50800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 defTabSz="1295400">
                <a:buClr>
                  <a:srgbClr val="000000"/>
                </a:buClr>
                <a:defRPr sz="3400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187" name="タイトルテキスト"/>
          <p:cNvSpPr txBox="1"/>
          <p:nvPr>
            <p:ph type="title"/>
          </p:nvPr>
        </p:nvSpPr>
        <p:spPr>
          <a:xfrm>
            <a:off x="647700" y="647700"/>
            <a:ext cx="11709400" cy="2057400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defTabSz="1295400">
              <a:defRPr sz="5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88" name="本文レベル1…"/>
          <p:cNvSpPr txBox="1"/>
          <p:nvPr>
            <p:ph type="body" idx="1"/>
          </p:nvPr>
        </p:nvSpPr>
        <p:spPr>
          <a:xfrm>
            <a:off x="647700" y="2705100"/>
            <a:ext cx="11709400" cy="7048500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482600" indent="-4826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  <a:lvl2pPr marL="1056639" indent="-408939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2pPr>
            <a:lvl3pPr marL="1625600" indent="-3302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3pPr>
            <a:lvl4pPr marL="22733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4pPr>
            <a:lvl5pPr marL="2921000" indent="-317500" defTabSz="1295400">
              <a:spcBef>
                <a:spcPts val="700"/>
              </a:spcBef>
              <a:buClr>
                <a:srgbClr val="EEEEEE"/>
              </a:buClr>
              <a:buSzTx/>
              <a:buFont typeface="ヒラギノ角ゴ Std W8"/>
              <a:buNone/>
              <a:defRPr sz="3000"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89" name="スライド番号"/>
          <p:cNvSpPr txBox="1"/>
          <p:nvPr>
            <p:ph type="sldNum" sz="quarter" idx="2"/>
          </p:nvPr>
        </p:nvSpPr>
        <p:spPr>
          <a:xfrm>
            <a:off x="11587124" y="9220200"/>
            <a:ext cx="442316" cy="304800"/>
          </a:xfrm>
          <a:prstGeom prst="rect">
            <a:avLst/>
          </a:prstGeom>
          <a:ln w="9525">
            <a:round/>
          </a:ln>
        </p:spPr>
        <p:txBody>
          <a:bodyPr lIns="38100" tIns="38100" rIns="38100" bIns="38100"/>
          <a:lstStyle>
            <a:lvl1pPr algn="r" defTabSz="1295400">
              <a:defRPr>
                <a:solidFill>
                  <a:srgbClr val="EEEEEE"/>
                </a:solidFill>
                <a:uFill>
                  <a:solidFill>
                    <a:srgbClr val="EEEEEE"/>
                  </a:solidFill>
                </a:uFill>
                <a:latin typeface="ヒラギノ角ゴ Std W8"/>
                <a:ea typeface="ヒラギノ角ゴ Std W8"/>
                <a:cs typeface="ヒラギノ角ゴ Std W8"/>
                <a:sym typeface="ヒラギノ角ゴ Std W8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9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1pPr>
            <a:lvl2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2pPr>
            <a:lvl3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3pPr>
            <a:lvl4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4pPr>
            <a:lvl5pPr>
              <a:defRPr>
                <a:latin typeface="こども丸ゴシック"/>
                <a:ea typeface="こども丸ゴシック"/>
                <a:cs typeface="こども丸ゴシック"/>
                <a:sym typeface="こども丸ゴシック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98" name="スライド番号"/>
          <p:cNvSpPr txBox="1"/>
          <p:nvPr>
            <p:ph type="sldNum" sz="quarter" idx="2"/>
          </p:nvPr>
        </p:nvSpPr>
        <p:spPr>
          <a:xfrm>
            <a:off x="55921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32E0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スライド番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chemeClr val="accent3">
            <a:hueOff val="2189710"/>
            <a:satOff val="-34040"/>
            <a:lumOff val="45744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タイトルテキスト"/>
          <p:cNvSpPr txBox="1"/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7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13" name="本文レベル1…"/>
          <p:cNvSpPr txBox="1"/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</p:spPr>
        <p:txBody>
          <a:bodyPr lIns="38100" tIns="38100" rIns="38100" bIns="38100"/>
          <a:lstStyle>
            <a:lvl1pPr marL="419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1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スライド番号"/>
          <p:cNvSpPr txBox="1"/>
          <p:nvPr>
            <p:ph type="sldNum" sz="quarter" idx="2"/>
          </p:nvPr>
        </p:nvSpPr>
        <p:spPr>
          <a:xfrm>
            <a:off x="-123" y="212546"/>
            <a:ext cx="371349" cy="38100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xfrm>
            <a:off x="8342" y="31223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 コピー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タイトルテキスト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24" name="本文レベル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25" name="スライド番号"/>
          <p:cNvSpPr txBox="1"/>
          <p:nvPr>
            <p:ph type="sldNum" sz="quarter" idx="2"/>
          </p:nvPr>
        </p:nvSpPr>
        <p:spPr>
          <a:xfrm>
            <a:off x="6288709" y="9296400"/>
            <a:ext cx="414682" cy="3302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 W3"/>
                <a:ea typeface="ヒラギノ角ゴ Pro W3"/>
                <a:cs typeface="ヒラギノ角ゴ Pro W3"/>
                <a:sym typeface="ヒラギノ角ゴ Pro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23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/>
          <a:lstStyle>
            <a:lvl1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buSzPct val="145000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xfrm>
            <a:off x="-7517" y="6929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xfrm>
            <a:off x="40061" y="101011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-39236" y="2171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xfrm>
            <a:off x="8342" y="69292"/>
            <a:ext cx="414682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xfrm>
            <a:off x="-7517" y="37573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24202" y="53432"/>
            <a:ext cx="414681" cy="330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tif"/><Relationship Id="rId5" Type="http://schemas.openxmlformats.org/officeDocument/2006/relationships/image" Target="../media/image7.png"/><Relationship Id="rId6" Type="http://schemas.openxmlformats.org/officeDocument/2006/relationships/image" Target="../media/image2.tif"/><Relationship Id="rId7" Type="http://schemas.openxmlformats.org/officeDocument/2006/relationships/hyperlink" Target="http://fukuno.jig.jp/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hyperlink" Target="https://www.huffingtonpost.jp/entry/story_jp_5d4a4a0ee4b09e72973e4252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.tif"/><Relationship Id="rId5" Type="http://schemas.openxmlformats.org/officeDocument/2006/relationships/image" Target="../media/image7.png"/><Relationship Id="rId6" Type="http://schemas.openxmlformats.org/officeDocument/2006/relationships/image" Target="../media/image2.tif"/><Relationship Id="rId7" Type="http://schemas.openxmlformats.org/officeDocument/2006/relationships/image" Target="../media/image1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tif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Relationship Id="rId10" Type="http://schemas.openxmlformats.org/officeDocument/2006/relationships/image" Target="../media/image9.tif"/><Relationship Id="rId11" Type="http://schemas.openxmlformats.org/officeDocument/2006/relationships/image" Target="../media/image10.tif"/><Relationship Id="rId12" Type="http://schemas.openxmlformats.org/officeDocument/2006/relationships/image" Target="../media/image1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3">
            <a:hueOff val="2189710"/>
            <a:satOff val="-34040"/>
            <a:lumOff val="45744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5G x デジタルツイン…"/>
          <p:cNvSpPr txBox="1"/>
          <p:nvPr>
            <p:ph type="title"/>
          </p:nvPr>
        </p:nvSpPr>
        <p:spPr>
          <a:xfrm>
            <a:off x="-66079" y="371827"/>
            <a:ext cx="13136958" cy="4078132"/>
          </a:xfrm>
          <a:prstGeom prst="rect">
            <a:avLst/>
          </a:prstGeom>
        </p:spPr>
        <p:txBody>
          <a:bodyPr/>
          <a:lstStyle/>
          <a:p>
            <a:pPr>
              <a:defRPr b="1" sz="8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5G x デジタルツイン</a:t>
            </a:r>
          </a:p>
          <a:p>
            <a:pPr>
              <a:defRPr b="1" sz="8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アイデアソン</a:t>
            </a:r>
          </a:p>
        </p:txBody>
      </p:sp>
      <p:sp>
        <p:nvSpPr>
          <p:cNvPr id="245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46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77300" y="5490734"/>
            <a:ext cx="2095644" cy="3092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03406" y="8792307"/>
            <a:ext cx="1620772" cy="57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509" y="5172014"/>
            <a:ext cx="3558599" cy="367870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福井高専 未来戦略アドバイザー 株式会社 jig.jp 創業者＆会長…"/>
          <p:cNvSpPr txBox="1"/>
          <p:nvPr/>
        </p:nvSpPr>
        <p:spPr>
          <a:xfrm>
            <a:off x="3938909" y="5106253"/>
            <a:ext cx="5126982" cy="341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 未来戦略アドバイザー</a:t>
            </a:r>
            <a:br/>
            <a:r>
              <a:t>株式会社 jig.jp 創業者＆会長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地域情報化アドバイザー</a:t>
            </a:r>
            <a:br/>
            <a:r>
              <a:t>オープンデータ伝道師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@taisukef</a:t>
            </a:r>
          </a:p>
          <a:p>
            <a:pPr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7" invalidUrl="" action="" tgtFrame="" tooltip="" history="1" highlightClick="0" endSnd="0"/>
              </a:rPr>
              <a:t>http://fukuno.jig.jp/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編集エリ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編集エリア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85" y="174296"/>
            <a:ext cx="12864230" cy="8651055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https://www.huffingtonpost.jp/entry/story_jp_5d4a4a0ee4b09e72973e4252"/>
          <p:cNvSpPr txBox="1"/>
          <p:nvPr/>
        </p:nvSpPr>
        <p:spPr>
          <a:xfrm>
            <a:off x="634034" y="9007448"/>
            <a:ext cx="11736732" cy="43180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https://www.huffingtonpost.jp/entry/story_jp_5d4a4a0ee4b09e72973e4252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知ることから始まる"/>
          <p:cNvSpPr txBox="1"/>
          <p:nvPr/>
        </p:nvSpPr>
        <p:spPr>
          <a:xfrm>
            <a:off x="1301750" y="4254500"/>
            <a:ext cx="10401301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知ることから始まる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972" y="381039"/>
            <a:ext cx="7963176" cy="7926562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地方公共団体の不動産約420兆円…"/>
          <p:cNvSpPr txBox="1"/>
          <p:nvPr/>
        </p:nvSpPr>
        <p:spPr>
          <a:xfrm>
            <a:off x="8232769" y="610519"/>
            <a:ext cx="4657101" cy="746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地方公共団体の不動産</a:t>
            </a:r>
            <a:r>
              <a:rPr b="1" sz="6000">
                <a:latin typeface="Helvetica"/>
                <a:ea typeface="Helvetica"/>
                <a:cs typeface="Helvetica"/>
                <a:sym typeface="Helvetica"/>
              </a:rPr>
              <a:t>約420兆円</a:t>
            </a:r>
            <a:endParaRPr sz="6000"/>
          </a:p>
          <a:p>
            <a:pPr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公共施設やインフラ資産（道路、橋梁、上水道等）の現況をきちんと把握し始めたのは</a:t>
            </a:r>
          </a:p>
          <a:p>
            <a:pPr>
              <a:defRPr b="1" sz="3400">
                <a:latin typeface="Helvetica"/>
                <a:ea typeface="Helvetica"/>
                <a:cs typeface="Helvetica"/>
                <a:sym typeface="Helvetica"/>
              </a:defRPr>
            </a:pPr>
            <a:r>
              <a:t>ここ数年のこと！？</a:t>
            </a:r>
          </a:p>
          <a:p>
            <a:pPr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公共建築の約半数が越築30年</a:t>
            </a:r>
          </a:p>
        </p:txBody>
      </p:sp>
      <p:sp>
        <p:nvSpPr>
          <p:cNvPr id="296" name="施設の維持・管理、更新費用が膨大になる"/>
          <p:cNvSpPr txBox="1"/>
          <p:nvPr/>
        </p:nvSpPr>
        <p:spPr>
          <a:xfrm>
            <a:off x="143849" y="8518895"/>
            <a:ext cx="1271710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施設の維持・管理、更新費用が膨大になる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鯖江の危機 - コスト増80億円/年"/>
          <p:cNvSpPr txBox="1"/>
          <p:nvPr>
            <p:ph type="body" sz="quarter" idx="1"/>
          </p:nvPr>
        </p:nvSpPr>
        <p:spPr>
          <a:xfrm>
            <a:off x="285294" y="209335"/>
            <a:ext cx="12434212" cy="1601503"/>
          </a:xfrm>
          <a:prstGeom prst="rect">
            <a:avLst/>
          </a:prstGeom>
        </p:spPr>
        <p:txBody>
          <a:bodyPr/>
          <a:lstStyle>
            <a:lvl1pPr marL="0" indent="0" algn="ctr" defTabSz="373887">
              <a:spcBef>
                <a:spcPts val="2400"/>
              </a:spcBef>
              <a:buSzTx/>
              <a:buNone/>
              <a:defRPr sz="6783"/>
            </a:lvl1pPr>
          </a:lstStyle>
          <a:p>
            <a:pPr/>
            <a:r>
              <a:t>鯖江の危機 - コスト増80億円/年</a:t>
            </a:r>
          </a:p>
        </p:txBody>
      </p:sp>
      <p:pic>
        <p:nvPicPr>
          <p:cNvPr id="29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645" y="2543077"/>
            <a:ext cx="9994650" cy="7043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7945" y="6962416"/>
            <a:ext cx="2777856" cy="124733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元鯖江市議…"/>
          <p:cNvSpPr txBox="1"/>
          <p:nvPr/>
        </p:nvSpPr>
        <p:spPr>
          <a:xfrm>
            <a:off x="10440232" y="8532059"/>
            <a:ext cx="211328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元鯖江市議</a:t>
            </a:r>
          </a:p>
          <a:p>
            <a: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福野葵ブログより</a:t>
            </a:r>
          </a:p>
        </p:txBody>
      </p:sp>
      <p:sp>
        <p:nvSpPr>
          <p:cNvPr id="302" name="17%アップ!?（全体予算450億）"/>
          <p:cNvSpPr txBox="1"/>
          <p:nvPr/>
        </p:nvSpPr>
        <p:spPr>
          <a:xfrm>
            <a:off x="6085605" y="1648002"/>
            <a:ext cx="7100377" cy="855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>
            <a:lvl1pPr defTabSz="554990">
              <a:spcBef>
                <a:spcPts val="3600"/>
              </a:spcBef>
              <a:defRPr sz="3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17%アップ!?（全体予算450億）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多すぎる課題、多すぎるデータ…"/>
          <p:cNvSpPr txBox="1"/>
          <p:nvPr>
            <p:ph type="body" idx="1"/>
          </p:nvPr>
        </p:nvSpPr>
        <p:spPr>
          <a:xfrm>
            <a:off x="285294" y="2172194"/>
            <a:ext cx="12434212" cy="5409212"/>
          </a:xfrm>
          <a:prstGeom prst="rect">
            <a:avLst/>
          </a:prstGeom>
        </p:spPr>
        <p:txBody>
          <a:bodyPr/>
          <a:lstStyle/>
          <a:p>
            <a:pPr marL="0" indent="0" algn="ctr" defTabSz="496570">
              <a:spcBef>
                <a:spcPts val="3200"/>
              </a:spcBef>
              <a:buSzTx/>
              <a:buNone/>
              <a:defRPr sz="5950"/>
            </a:pPr>
            <a:r>
              <a:t>多すぎる課題、多すぎるデータ</a:t>
            </a:r>
          </a:p>
          <a:p>
            <a:pPr marL="0" indent="0" algn="ctr" defTabSz="496570">
              <a:spcBef>
                <a:spcPts val="3200"/>
              </a:spcBef>
              <a:buSzTx/>
              <a:buNone/>
              <a:defRPr sz="5950"/>
            </a:pPr>
            <a:r>
              <a:t>減る人口、減る働き手</a:t>
            </a:r>
          </a:p>
          <a:p>
            <a:pPr marL="0" indent="0" algn="ctr" defTabSz="496570">
              <a:spcBef>
                <a:spcPts val="3200"/>
              </a:spcBef>
              <a:buSzTx/>
              <a:buNone/>
              <a:defRPr sz="5950"/>
            </a:pPr>
            <a:r>
              <a:t>↓</a:t>
            </a:r>
          </a:p>
          <a:p>
            <a:pPr marL="0" indent="0" algn="ctr" defTabSz="496570">
              <a:spcBef>
                <a:spcPts val="3200"/>
              </a:spcBef>
              <a:buSzTx/>
              <a:buNone/>
              <a:defRPr sz="5950"/>
            </a:pPr>
            <a:r>
              <a:t>解決するにはITの力しか無い！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最新のAIライブラリ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10000"/>
            </a:pPr>
            <a:r>
              <a:t>最新のAIライブラリ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10000"/>
            </a:pPr>
            <a:r>
              <a:t>使用料金はいくら？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0円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20000"/>
            </a:lvl1pPr>
          </a:lstStyle>
          <a:p>
            <a:pPr/>
            <a:r>
              <a:t>0円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今日の武器…"/>
          <p:cNvSpPr txBox="1"/>
          <p:nvPr>
            <p:ph type="body" idx="1"/>
          </p:nvPr>
        </p:nvSpPr>
        <p:spPr>
          <a:xfrm>
            <a:off x="285294" y="2071884"/>
            <a:ext cx="12434212" cy="560983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10000"/>
            </a:pPr>
            <a:r>
              <a:t>今日の武器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10000"/>
            </a:pPr>
            <a:r>
              <a:t>5G x デジタルツイン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56989"/>
            <a:ext cx="13004801" cy="779222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デジタルツイン＝サイバー空間で再現するリアル空間"/>
          <p:cNvSpPr txBox="1"/>
          <p:nvPr/>
        </p:nvSpPr>
        <p:spPr>
          <a:xfrm>
            <a:off x="435610" y="708567"/>
            <a:ext cx="1213358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デジタルツイン＝サイバー空間で再現するリアル空間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794" y="285750"/>
            <a:ext cx="12191212" cy="7585207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https://code4fukui.github.io/vr-megane-kaikan/"/>
          <p:cNvSpPr txBox="1"/>
          <p:nvPr/>
        </p:nvSpPr>
        <p:spPr>
          <a:xfrm>
            <a:off x="5318116" y="7986963"/>
            <a:ext cx="727923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https://code4fukui.github.io/vr-megane-kaikan/</a:t>
            </a:r>
          </a:p>
        </p:txBody>
      </p:sp>
      <p:sp>
        <p:nvSpPr>
          <p:cNvPr id="317" name="ドローン撮影（自動VR撮影）"/>
          <p:cNvSpPr txBox="1"/>
          <p:nvPr/>
        </p:nvSpPr>
        <p:spPr>
          <a:xfrm>
            <a:off x="3392754" y="8703667"/>
            <a:ext cx="6219292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ドローン撮影（自動VR撮影）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アイデアソン…"/>
          <p:cNvSpPr txBox="1"/>
          <p:nvPr/>
        </p:nvSpPr>
        <p:spPr>
          <a:xfrm>
            <a:off x="764539" y="3587750"/>
            <a:ext cx="11475721" cy="257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アイデアソン</a:t>
            </a:r>
          </a:p>
          <a:p>
            <a:pPr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みんなで楽しく発想するイベント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フォトグラメトリ"/>
          <p:cNvSpPr txBox="1"/>
          <p:nvPr>
            <p:ph type="body" sz="quarter" idx="1"/>
          </p:nvPr>
        </p:nvSpPr>
        <p:spPr>
          <a:xfrm>
            <a:off x="691767" y="384612"/>
            <a:ext cx="12044672" cy="140077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7000"/>
            </a:lvl1pPr>
          </a:lstStyle>
          <a:p>
            <a:pPr/>
            <a:r>
              <a:t>フォトグラメトリ</a:t>
            </a:r>
          </a:p>
        </p:txBody>
      </p:sp>
      <p:pic>
        <p:nvPicPr>
          <p:cNvPr id="32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666" y="2000250"/>
            <a:ext cx="8890001" cy="750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様々な写真から…"/>
          <p:cNvSpPr txBox="1"/>
          <p:nvPr/>
        </p:nvSpPr>
        <p:spPr>
          <a:xfrm>
            <a:off x="9224348" y="4370976"/>
            <a:ext cx="3717037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様々な写真から</a:t>
            </a:r>
          </a:p>
          <a:p>
            <a:pPr/>
            <a:r>
              <a:t>3Dモデル合成</a:t>
            </a:r>
          </a:p>
          <a:p>
            <a:pPr/>
            <a:r>
              <a:t>↓</a:t>
            </a:r>
          </a:p>
          <a:p>
            <a:pPr/>
            <a:r>
              <a:t>デジタルツイン！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熱い!?地上のドローン"/>
          <p:cNvSpPr txBox="1"/>
          <p:nvPr>
            <p:ph type="body" sz="quarter" idx="1"/>
          </p:nvPr>
        </p:nvSpPr>
        <p:spPr>
          <a:xfrm>
            <a:off x="691767" y="384612"/>
            <a:ext cx="12044672" cy="140077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800"/>
              </a:spcBef>
              <a:buSzTx/>
              <a:buNone/>
              <a:defRPr sz="7000"/>
            </a:lvl1pPr>
          </a:lstStyle>
          <a:p>
            <a:pPr/>
            <a:r>
              <a:t>熱い!?地上のドローン</a:t>
            </a:r>
          </a:p>
        </p:txBody>
      </p:sp>
      <p:graphicFrame>
        <p:nvGraphicFramePr>
          <p:cNvPr id="324" name="表"/>
          <p:cNvGraphicFramePr/>
          <p:nvPr/>
        </p:nvGraphicFramePr>
        <p:xfrm>
          <a:off x="531581" y="2362626"/>
          <a:ext cx="11941638" cy="6133476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985409"/>
                <a:gridCol w="2985409"/>
                <a:gridCol w="2985409"/>
                <a:gridCol w="2985409"/>
              </a:tblGrid>
              <a:tr h="1226695">
                <a:tc>
                  <a:txBody>
                    <a:bodyPr/>
                    <a:lstStyle/>
                    <a:p>
                      <a:pPr defTabSz="914400">
                        <a:defRPr b="0" sz="2600">
                          <a:sym typeface="ヒラギノ角ゴ ProN W6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歩行通行車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小型低速車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原付き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669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速度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〜6km/h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6〜15km/h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15km/h〜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669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電動車椅子
無人ロボ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キックボード
セグウェイ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原付など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669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無人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✕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✕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2669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sym typeface="ヒラギノ角ゴ ProN W6"/>
                        </a:rPr>
                        <a:t>歩道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✕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5Gが加わり…"/>
          <p:cNvSpPr txBox="1"/>
          <p:nvPr>
            <p:ph type="body" idx="1"/>
          </p:nvPr>
        </p:nvSpPr>
        <p:spPr>
          <a:xfrm>
            <a:off x="674834" y="605797"/>
            <a:ext cx="12044672" cy="8542006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7000"/>
            </a:pPr>
            <a:r>
              <a:t>5Gが加わり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7000"/>
            </a:pPr>
            <a:r>
              <a:t>リアルタイム性がアップ！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テーマ…"/>
          <p:cNvSpPr txBox="1"/>
          <p:nvPr>
            <p:ph type="body" idx="1"/>
          </p:nvPr>
        </p:nvSpPr>
        <p:spPr>
          <a:xfrm>
            <a:off x="116695" y="605797"/>
            <a:ext cx="12771410" cy="8542006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800"/>
              </a:spcBef>
              <a:buSzTx/>
              <a:buNone/>
              <a:defRPr sz="8000"/>
            </a:pPr>
            <a:r>
              <a:t>テーマ</a:t>
            </a:r>
          </a:p>
          <a:p>
            <a:pPr marL="0" indent="0" algn="ctr">
              <a:spcBef>
                <a:spcPts val="3800"/>
              </a:spcBef>
              <a:buSzTx/>
              <a:buNone/>
              <a:defRPr sz="6000"/>
            </a:pPr>
            <a:r>
              <a:t>5G x デジタルツインで解決しよう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8819"/>
            <a:ext cx="13004801" cy="682219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https://code4sabae.github.io/goalquiz/"/>
          <p:cNvSpPr txBox="1"/>
          <p:nvPr/>
        </p:nvSpPr>
        <p:spPr>
          <a:xfrm>
            <a:off x="2031441" y="8135981"/>
            <a:ext cx="89419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https://code4sabae.github.io/goalquiz/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3">
            <a:hueOff val="2189710"/>
            <a:satOff val="-34040"/>
            <a:lumOff val="45744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四角形"/>
          <p:cNvSpPr/>
          <p:nvPr/>
        </p:nvSpPr>
        <p:spPr>
          <a:xfrm>
            <a:off x="-5030" y="-18063"/>
            <a:ext cx="13014860" cy="1878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4" name="四角形"/>
          <p:cNvSpPr/>
          <p:nvPr/>
        </p:nvSpPr>
        <p:spPr>
          <a:xfrm>
            <a:off x="-5030" y="9572772"/>
            <a:ext cx="13014860" cy="1878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335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51" y="-139674"/>
            <a:ext cx="5679079" cy="837932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福野泰介…"/>
          <p:cNvSpPr txBox="1"/>
          <p:nvPr/>
        </p:nvSpPr>
        <p:spPr>
          <a:xfrm>
            <a:off x="4683548" y="8468058"/>
            <a:ext cx="4725332" cy="87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</a:t>
            </a:r>
          </a:p>
          <a:p>
            <a:pPr>
              <a:defRPr sz="2200">
                <a:latin typeface="Helvetica"/>
                <a:ea typeface="Helvetica"/>
                <a:cs typeface="Helvetica"/>
                <a:sym typeface="Helvetica"/>
              </a:defRPr>
            </a:pPr>
            <a:r>
              <a:t>@taisukef / Facebook / fukuno@jig.jp</a:t>
            </a:r>
          </a:p>
        </p:txBody>
      </p:sp>
      <p:pic>
        <p:nvPicPr>
          <p:cNvPr id="337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4765" y="8976059"/>
            <a:ext cx="1261808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2937" y="7382725"/>
            <a:ext cx="1873020" cy="1936234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https://fukuno.jig.jp/"/>
          <p:cNvSpPr txBox="1"/>
          <p:nvPr/>
        </p:nvSpPr>
        <p:spPr>
          <a:xfrm>
            <a:off x="338108" y="8477900"/>
            <a:ext cx="2715122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https://fukuno.jig.jp/</a:t>
            </a:r>
          </a:p>
        </p:txBody>
      </p:sp>
      <p:pic>
        <p:nvPicPr>
          <p:cNvPr id="340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8108" y="5466306"/>
            <a:ext cx="2715122" cy="2715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7761" y="436713"/>
            <a:ext cx="11329278" cy="755904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祝！DCON2021 福井高専、優勝"/>
          <p:cNvSpPr txBox="1"/>
          <p:nvPr/>
        </p:nvSpPr>
        <p:spPr>
          <a:xfrm>
            <a:off x="3006191" y="8629374"/>
            <a:ext cx="699241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祝！DCON2021 福井高専、優勝</a:t>
            </a:r>
          </a:p>
        </p:txBody>
      </p:sp>
      <p:sp>
        <p:nvSpPr>
          <p:cNvPr id="255" name="https://www.jdla.org/news/20210417001-2/"/>
          <p:cNvSpPr txBox="1"/>
          <p:nvPr/>
        </p:nvSpPr>
        <p:spPr>
          <a:xfrm>
            <a:off x="6467517" y="7995065"/>
            <a:ext cx="5742433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https://www.jdla.org/news/20210417001-2/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962" y="435872"/>
            <a:ext cx="11610876" cy="7808904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高専WiCON 審査員してます！経費300万円/チーム"/>
          <p:cNvSpPr txBox="1"/>
          <p:nvPr/>
        </p:nvSpPr>
        <p:spPr>
          <a:xfrm>
            <a:off x="1133271" y="8629374"/>
            <a:ext cx="10738257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高専WiCON 審査員してます！経費300万円/チーム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1. インプットの時間 （１０分）…"/>
          <p:cNvSpPr txBox="1"/>
          <p:nvPr>
            <p:ph type="body" idx="1"/>
          </p:nvPr>
        </p:nvSpPr>
        <p:spPr>
          <a:xfrm>
            <a:off x="648177" y="605797"/>
            <a:ext cx="12239928" cy="8542006"/>
          </a:xfrm>
          <a:prstGeom prst="rect">
            <a:avLst/>
          </a:prstGeom>
        </p:spPr>
        <p:txBody>
          <a:bodyPr/>
          <a:lstStyle/>
          <a:p>
            <a:pPr marL="0" indent="0" defTabSz="385572">
              <a:spcBef>
                <a:spcPts val="2500"/>
              </a:spcBef>
              <a:buSzTx/>
              <a:buNone/>
              <a:defRPr sz="3960"/>
            </a:pPr>
            <a:r>
              <a:t>1. インプットの時間 （１０分）</a:t>
            </a:r>
          </a:p>
          <a:p>
            <a:pPr marL="0" indent="0" defTabSz="385572">
              <a:spcBef>
                <a:spcPts val="2500"/>
              </a:spcBef>
              <a:buSzTx/>
              <a:buNone/>
              <a:defRPr sz="3960"/>
            </a:pPr>
            <a:r>
              <a:t>2. 気になる課題を挙げて共有しよう（１０分）</a:t>
            </a:r>
          </a:p>
          <a:p>
            <a:pPr marL="0" indent="0" defTabSz="385572">
              <a:spcBef>
                <a:spcPts val="2500"/>
              </a:spcBef>
              <a:buSzTx/>
              <a:buNone/>
              <a:defRPr sz="3960"/>
            </a:pPr>
            <a:r>
              <a:t>3. 解決案を挙げて共有しよう（１０分）</a:t>
            </a:r>
          </a:p>
          <a:p>
            <a:pPr marL="0" indent="0" defTabSz="385572">
              <a:spcBef>
                <a:spcPts val="2500"/>
              </a:spcBef>
              <a:buSzTx/>
              <a:buNone/>
              <a:defRPr sz="3960"/>
            </a:pPr>
            <a:r>
              <a:t>4. アイデアにキャッチフレーズをつけよう（１０分）</a:t>
            </a:r>
          </a:p>
          <a:p>
            <a:pPr marL="0" indent="0" defTabSz="385572">
              <a:spcBef>
                <a:spcPts val="2500"/>
              </a:spcBef>
              <a:buSzTx/>
              <a:buNone/>
              <a:defRPr sz="3960"/>
            </a:pPr>
            <a:r>
              <a:t>5. 他のチームを旅しよう（１０分）</a:t>
            </a:r>
          </a:p>
          <a:p>
            <a:pPr marL="0" indent="0" defTabSz="385572">
              <a:spcBef>
                <a:spcPts val="2500"/>
              </a:spcBef>
              <a:buSzTx/>
              <a:buNone/>
              <a:defRPr sz="3960"/>
            </a:pPr>
            <a:r>
              <a:t>6. 一番のアイデアをブラッシュアップ（１０分）</a:t>
            </a:r>
          </a:p>
          <a:p>
            <a:pPr marL="0" indent="0" defTabSz="385572">
              <a:spcBef>
                <a:spcPts val="2500"/>
              </a:spcBef>
              <a:buSzTx/>
              <a:buNone/>
              <a:defRPr sz="3960"/>
            </a:pPr>
            <a:r>
              <a:t>7. 発表、講評（５０分）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四角形"/>
          <p:cNvSpPr/>
          <p:nvPr/>
        </p:nvSpPr>
        <p:spPr>
          <a:xfrm>
            <a:off x="8937329" y="167567"/>
            <a:ext cx="4910727" cy="927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rcRect l="0" t="0" r="0" b="8119"/>
          <a:stretch>
            <a:fillRect/>
          </a:stretch>
        </p:blipFill>
        <p:spPr>
          <a:xfrm>
            <a:off x="9203726" y="3017404"/>
            <a:ext cx="4198831" cy="6573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75" y="1205507"/>
            <a:ext cx="2511480" cy="251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福野泰介 / ふくのたいすけ…"/>
          <p:cNvSpPr txBox="1"/>
          <p:nvPr/>
        </p:nvSpPr>
        <p:spPr>
          <a:xfrm>
            <a:off x="2947747" y="1330035"/>
            <a:ext cx="5637089" cy="238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福野泰介 / ふくのたいすけ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福井高専OB / 未来戦略アドバイザー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 株式会社 jig.jp 創業者＆会長</a:t>
            </a:r>
          </a:p>
          <a:p>
            <a:pPr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jigブラウザ / jigtwi / IchigoJam 開発者</a:t>
            </a:r>
          </a:p>
        </p:txBody>
      </p:sp>
      <p:pic>
        <p:nvPicPr>
          <p:cNvPr id="266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22121" y="209917"/>
            <a:ext cx="3261594" cy="1125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イメージ" descr="イメージ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7854" y="1309492"/>
            <a:ext cx="3663773" cy="2218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イメージ" descr="イメージ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2669" y="6649064"/>
            <a:ext cx="181391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イメージ" descr="イメージ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72199" y="6800025"/>
            <a:ext cx="1702016" cy="138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イメージ" descr="イメージ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04166" y="8334192"/>
            <a:ext cx="2437893" cy="772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イメージ" descr="イメージ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21501" y="7103485"/>
            <a:ext cx="2680285" cy="930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イメージ" descr="イメージ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08336" y="6977825"/>
            <a:ext cx="1395326" cy="930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46159" y="8527381"/>
            <a:ext cx="2437893" cy="49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イメージ" descr="イメージ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00396" y="4510089"/>
            <a:ext cx="7807038" cy="1054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82659" y="-1555"/>
            <a:ext cx="18570118" cy="982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0978" y="1928113"/>
            <a:ext cx="4002844" cy="5897374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2012年 一日一創スタート"/>
          <p:cNvSpPr/>
          <p:nvPr/>
        </p:nvSpPr>
        <p:spPr>
          <a:xfrm>
            <a:off x="3299205" y="8697383"/>
            <a:ext cx="6406389" cy="825500"/>
          </a:xfrm>
          <a:prstGeom prst="rect">
            <a:avLst/>
          </a:prstGeom>
          <a:solidFill>
            <a:srgbClr val="FFFFFF"/>
          </a:solidFill>
          <a:ln w="2159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2012年 一日一創スタート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0253" y="849623"/>
            <a:ext cx="7041124" cy="8719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71" y="407540"/>
            <a:ext cx="5679938" cy="5624069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日本に 8人…"/>
          <p:cNvSpPr txBox="1"/>
          <p:nvPr/>
        </p:nvSpPr>
        <p:spPr>
          <a:xfrm>
            <a:off x="636" y="6309939"/>
            <a:ext cx="5753609" cy="2984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日本に 8人</a:t>
            </a:r>
          </a:p>
          <a:p>
            <a:pPr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内閣官房 IT総合戦略室</a:t>
            </a:r>
          </a:p>
          <a:p>
            <a:pPr>
              <a:defRPr b="1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オープンデータ伝道師</a:t>
            </a:r>
          </a:p>
          <a:p>
            <a:pPr>
              <a:defRPr b="1"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→地域情報化アドバイザー（北陸）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158" y="1060285"/>
            <a:ext cx="11544484" cy="7188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